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</p:sldMasterIdLst>
  <p:notesMasterIdLst>
    <p:notesMasterId r:id="rId25"/>
  </p:notesMasterIdLst>
  <p:handoutMasterIdLst>
    <p:handoutMasterId r:id="rId26"/>
  </p:handoutMasterIdLst>
  <p:sldIdLst>
    <p:sldId id="256" r:id="rId3"/>
    <p:sldId id="257" r:id="rId4"/>
    <p:sldId id="270" r:id="rId5"/>
    <p:sldId id="269" r:id="rId6"/>
    <p:sldId id="259" r:id="rId7"/>
    <p:sldId id="271" r:id="rId8"/>
    <p:sldId id="261" r:id="rId9"/>
    <p:sldId id="262" r:id="rId10"/>
    <p:sldId id="272" r:id="rId11"/>
    <p:sldId id="273" r:id="rId12"/>
    <p:sldId id="274" r:id="rId13"/>
    <p:sldId id="276" r:id="rId14"/>
    <p:sldId id="264" r:id="rId15"/>
    <p:sldId id="268" r:id="rId16"/>
    <p:sldId id="280" r:id="rId17"/>
    <p:sldId id="275" r:id="rId18"/>
    <p:sldId id="277" r:id="rId19"/>
    <p:sldId id="278" r:id="rId20"/>
    <p:sldId id="279" r:id="rId21"/>
    <p:sldId id="281" r:id="rId22"/>
    <p:sldId id="266" r:id="rId23"/>
    <p:sldId id="282" r:id="rId24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8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6FC67-4B5C-471D-B77B-AAAFFD81DDAC}" type="datetimeFigureOut">
              <a:rPr lang="hu-HU" smtClean="0"/>
              <a:pPr/>
              <a:t>2022. 04. 27.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AB959-6272-4559-8905-D15F542F474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2395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A44D7-F252-4425-A49D-29F4392238E9}" type="datetimeFigureOut">
              <a:rPr lang="hu-HU" smtClean="0"/>
              <a:t>2022. 04. 27.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39EB8-F27D-442E-96C0-D7E1EFA94E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012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39EB8-F27D-442E-96C0-D7E1EFA94EF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584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4836-2525-48E8-86F5-1EC707A3A937}" type="datetimeFigureOut">
              <a:rPr lang="hu-HU" smtClean="0"/>
              <a:pPr/>
              <a:t>2022. 04. 27.</a:t>
            </a:fld>
            <a:endParaRPr lang="hu-H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1640-52B4-43C8-BF7E-88D1D85715E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0" name="Title 12"/>
          <p:cNvSpPr>
            <a:spLocks noGrp="1"/>
          </p:cNvSpPr>
          <p:nvPr>
            <p:ph type="title" hasCustomPrompt="1"/>
          </p:nvPr>
        </p:nvSpPr>
        <p:spPr>
          <a:xfrm>
            <a:off x="1371600" y="483204"/>
            <a:ext cx="7390524" cy="574948"/>
          </a:xfrm>
          <a:prstGeom prst="rect">
            <a:avLst/>
          </a:prstGeom>
        </p:spPr>
        <p:txBody>
          <a:bodyPr lIns="0" rIns="0" bIns="0" anchor="t" anchorCtr="0">
            <a:normAutofit/>
          </a:bodyPr>
          <a:lstStyle>
            <a:lvl1pPr algn="l">
              <a:lnSpc>
                <a:spcPts val="1400"/>
              </a:lnSpc>
              <a:defRPr sz="130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hu-HU" dirty="0" smtClean="0"/>
              <a:t>Click to edit Master </a:t>
            </a:r>
            <a:br>
              <a:rPr lang="hu-HU" dirty="0" smtClean="0"/>
            </a:br>
            <a:r>
              <a:rPr lang="hu-HU" dirty="0" smtClean="0"/>
              <a:t>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309688" y="2116138"/>
            <a:ext cx="6621462" cy="3883025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ts val="2200"/>
              </a:lnSpc>
              <a:spcBef>
                <a:spcPts val="0"/>
              </a:spcBef>
              <a:buClr>
                <a:srgbClr val="899FB2"/>
              </a:buClr>
              <a:buSzPct val="120000"/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5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4836-2525-48E8-86F5-1EC707A3A937}" type="datetimeFigureOut">
              <a:rPr lang="hu-HU" smtClean="0"/>
              <a:pPr/>
              <a:t>2022. 04. 27.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1640-52B4-43C8-BF7E-88D1D85715E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12"/>
          <p:cNvSpPr>
            <a:spLocks noGrp="1"/>
          </p:cNvSpPr>
          <p:nvPr>
            <p:ph type="title" hasCustomPrompt="1"/>
          </p:nvPr>
        </p:nvSpPr>
        <p:spPr>
          <a:xfrm>
            <a:off x="1371600" y="483204"/>
            <a:ext cx="7390524" cy="574948"/>
          </a:xfrm>
          <a:prstGeom prst="rect">
            <a:avLst/>
          </a:prstGeom>
        </p:spPr>
        <p:txBody>
          <a:bodyPr lIns="0" rIns="0" bIns="0" anchor="t" anchorCtr="0">
            <a:normAutofit/>
          </a:bodyPr>
          <a:lstStyle>
            <a:lvl1pPr algn="l">
              <a:lnSpc>
                <a:spcPts val="1400"/>
              </a:lnSpc>
              <a:defRPr sz="130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hu-HU" dirty="0" smtClean="0"/>
              <a:t>Click to edit Master </a:t>
            </a:r>
            <a:br>
              <a:rPr lang="hu-HU" dirty="0" smtClean="0"/>
            </a:br>
            <a:r>
              <a:rPr lang="hu-HU" dirty="0" smtClean="0"/>
              <a:t>title style</a:t>
            </a:r>
            <a:endParaRPr lang="en-US" dirty="0"/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309688" y="2116138"/>
            <a:ext cx="6621462" cy="3883025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ts val="2200"/>
              </a:lnSpc>
              <a:spcBef>
                <a:spcPts val="0"/>
              </a:spcBef>
              <a:buClr>
                <a:srgbClr val="899FB2"/>
              </a:buClr>
              <a:buSzPct val="120000"/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3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4836-2525-48E8-86F5-1EC707A3A937}" type="datetimeFigureOut">
              <a:rPr lang="hu-HU" smtClean="0"/>
              <a:pPr/>
              <a:t>2022. 04. 27.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1640-52B4-43C8-BF7E-88D1D85715E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12"/>
          <p:cNvSpPr>
            <a:spLocks noGrp="1"/>
          </p:cNvSpPr>
          <p:nvPr>
            <p:ph type="title" hasCustomPrompt="1"/>
          </p:nvPr>
        </p:nvSpPr>
        <p:spPr>
          <a:xfrm>
            <a:off x="1371600" y="483204"/>
            <a:ext cx="7390524" cy="574948"/>
          </a:xfrm>
          <a:prstGeom prst="rect">
            <a:avLst/>
          </a:prstGeom>
        </p:spPr>
        <p:txBody>
          <a:bodyPr lIns="0" rIns="0" bIns="0" anchor="t" anchorCtr="0">
            <a:normAutofit/>
          </a:bodyPr>
          <a:lstStyle>
            <a:lvl1pPr algn="l">
              <a:lnSpc>
                <a:spcPts val="1400"/>
              </a:lnSpc>
              <a:defRPr sz="130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hu-HU" dirty="0" smtClean="0"/>
              <a:t>Click to edit Master </a:t>
            </a:r>
            <a:br>
              <a:rPr lang="hu-HU" dirty="0" smtClean="0"/>
            </a:br>
            <a:r>
              <a:rPr lang="hu-HU" dirty="0" smtClean="0"/>
              <a:t>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6164" y="-178281"/>
            <a:ext cx="7198277" cy="8517260"/>
          </a:xfrm>
          <a:prstGeom prst="rect">
            <a:avLst/>
          </a:prstGeom>
        </p:spPr>
      </p:pic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309688" y="2116138"/>
            <a:ext cx="4458019" cy="3883025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ts val="2200"/>
              </a:lnSpc>
              <a:spcBef>
                <a:spcPts val="0"/>
              </a:spcBef>
              <a:buClr>
                <a:srgbClr val="899FB2"/>
              </a:buClr>
              <a:buSzPct val="120000"/>
              <a:buFont typeface="Wingdings" charset="2"/>
              <a:buChar char="§"/>
              <a:defRPr sz="1700" baseline="0">
                <a:solidFill>
                  <a:schemeClr val="tx1"/>
                </a:solidFill>
                <a:latin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1700" baseline="0">
                <a:solidFill>
                  <a:schemeClr val="tx1"/>
                </a:solidFill>
                <a:latin typeface="Arial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4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4836-2525-48E8-86F5-1EC707A3A937}" type="datetimeFigureOut">
              <a:rPr lang="hu-HU" smtClean="0"/>
              <a:pPr/>
              <a:t>2022. 04. 27.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1640-52B4-43C8-BF7E-88D1D85715E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63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449" y="3413232"/>
            <a:ext cx="8245365" cy="99235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5449" y="2168254"/>
            <a:ext cx="8245366" cy="1143000"/>
          </a:xfrm>
          <a:prstGeom prst="rect">
            <a:avLst/>
          </a:prstGeom>
        </p:spPr>
        <p:txBody>
          <a:bodyPr tIns="0" bIns="0"/>
          <a:lstStyle>
            <a:lvl1pPr algn="r">
              <a:defRPr sz="3900" kern="120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8485" y="6376282"/>
            <a:ext cx="3918608" cy="1077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0" i="0" u="none" strike="noStrike" kern="0" cap="all" spc="200" baseline="0" dirty="0" smtClean="0">
                <a:solidFill>
                  <a:srgbClr val="888888"/>
                </a:solidFill>
                <a:latin typeface="BodoniH-Laser"/>
                <a:ea typeface="+mn-ea"/>
                <a:cs typeface="+mn-cs"/>
              </a:rPr>
              <a:t>Miskolci Egyetem. A tudás és közösség campusa.</a:t>
            </a:r>
          </a:p>
        </p:txBody>
      </p:sp>
    </p:spTree>
    <p:extLst>
      <p:ext uri="{BB962C8B-B14F-4D97-AF65-F5344CB8AC3E}">
        <p14:creationId xmlns:p14="http://schemas.microsoft.com/office/powerpoint/2010/main" val="31870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24836-2525-48E8-86F5-1EC707A3A937}" type="datetimeFigureOut">
              <a:rPr lang="hu-HU" smtClean="0"/>
              <a:pPr/>
              <a:t>2022. 04. 27.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11640-52B4-43C8-BF7E-88D1D85715E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9144000" cy="1422000"/>
          </a:xfrm>
          <a:prstGeom prst="rect">
            <a:avLst/>
          </a:prstGeom>
          <a:solidFill>
            <a:srgbClr val="133F6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e_logo_cimer_whit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1" y="453655"/>
            <a:ext cx="550259" cy="521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395168"/>
            <a:ext cx="9144000" cy="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6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8DDFA-0365-1D4B-96EB-4F8E878DDD36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AB4F6-4089-7246-93E5-3BD4973B00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561344"/>
          </a:xfrm>
          <a:prstGeom prst="rect">
            <a:avLst/>
          </a:prstGeom>
          <a:solidFill>
            <a:srgbClr val="133F6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61344"/>
            <a:ext cx="9144000" cy="57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255" y="541288"/>
            <a:ext cx="3553211" cy="9312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165" y="1862080"/>
            <a:ext cx="4346904" cy="51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399245" y="1777285"/>
            <a:ext cx="4407706" cy="2653047"/>
          </a:xfrm>
          <a:prstGeom prst="rect">
            <a:avLst/>
          </a:prstGeom>
          <a:solidFill>
            <a:srgbClr val="133F64"/>
          </a:solidFill>
          <a:ln>
            <a:solidFill>
              <a:srgbClr val="133F6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850640" y="1851116"/>
            <a:ext cx="5293360" cy="2505384"/>
          </a:xfrm>
        </p:spPr>
        <p:txBody>
          <a:bodyPr>
            <a:noAutofit/>
          </a:bodyPr>
          <a:lstStyle/>
          <a:p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Dr.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Torma András - Dr. Szabó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Balázs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Miskolci Egyetem ÁJK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Magyarország </a:t>
            </a:r>
          </a:p>
          <a:p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Kecskemét</a:t>
            </a:r>
          </a:p>
          <a:p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2022.04.28.</a:t>
            </a: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89236" y="356432"/>
            <a:ext cx="4054763" cy="2018942"/>
          </a:xfrm>
        </p:spPr>
        <p:txBody>
          <a:bodyPr>
            <a:noAutofit/>
          </a:bodyPr>
          <a:lstStyle/>
          <a:p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#KHE2030#</a:t>
            </a:r>
            <a:endParaRPr lang="hu-H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920"/>
            <a:ext cx="5632745" cy="54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0" y="1403927"/>
            <a:ext cx="9144000" cy="5454073"/>
          </a:xfrm>
        </p:spPr>
        <p:txBody>
          <a:bodyPr/>
          <a:lstStyle/>
          <a:p>
            <a:pPr marL="0" indent="0" algn="just">
              <a:buNone/>
            </a:pP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H.) 2004. évi CXL. tv. a közigazgatási hatósági eljárás és szolgáltatás általános szabályairól (a </a:t>
            </a:r>
            <a:r>
              <a:rPr lang="hu-H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 algn="just"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A rendszerváltás utáni 15 évben nem született olyan törvény, amelynek megalkotását olyan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széles körű és mélyreható szakmai-, tudományos és politikai előkészítés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előzte meg, mint az a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esetében történt. A kodifikációs bizottság 1999-ben kezdte meg munkáját és 2002 június 30-án befejezte azt, majd megkezdődött a tárca-közi egyeztetés, amelynek „eredményeként” a bizottság vezetője (Kilényi professzor) szerint tanúja lehetett annak,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„hogyan lett a bimbózó rózsából száraz kóró.”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tárcaközi egyeztetés ugyanis „kívánság hangversennyé” alakult, minden tárca érvényesíteni akarta (érvényesítette) sajátos, ágazati érdekeit a törvény általánossága ellenében. </a:t>
            </a:r>
          </a:p>
          <a:p>
            <a:pPr marL="0" indent="0" algn="just"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Pozitív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hogy a szabályozás középpontjába – a hivatal helyett - az ügyfél került.</a:t>
            </a:r>
          </a:p>
          <a:p>
            <a:pPr marL="0" indent="0" algn="just"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Nem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csoda, hogy a 2004. évi CXL. törvény már a kihirdetése pillanatában legalább két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alkotmánysértést is tartalmazott,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így még a hatályba lépése előtt (!) módosította a jogalkotó, három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évvel a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hatályba lépése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után, pedig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elkészült az átfogó módosítása a 2008. évi CXI. tv.-el (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-novella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Az Et., illetve az Áe. logikai és szerkezeti rendje megmaradt,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eljárás három szakasza elkülönült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terjedelmét illetően a XI. fejezetből álló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mintegy kétszeresére nőtt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az Et.-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hez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képest.</a:t>
            </a: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33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0" y="1431636"/>
            <a:ext cx="9144000" cy="5463309"/>
          </a:xfrm>
        </p:spPr>
        <p:txBody>
          <a:bodyPr/>
          <a:lstStyle/>
          <a:p>
            <a:pPr marL="0" indent="0" algn="just">
              <a:buNone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Megfogalmazásai ugyanakkor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kifejezetten hosszúak, nehézkesek, helyenként zavarosok lettek, tele egymásra mutató joghelyekkel. Jól tükrözi mindezt a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és a különös eljárási normák kapcsolat-féleségének a korábbi hárommal szemben hatra bővülése, és az a tény, hogy a törvény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mintegy hetven joghelyen enged eltérést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az általános szabályoktól. </a:t>
            </a: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Több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új jogintézmény jelent meg a törvényben: hatósági szerződés, hatósági közvetítő, újrafelvételi kérelem, elektronikus ügyintézés és hatósági szolgáltatás, stb.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Mindez összességében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jelentősen nehezítette a jogalkalmazók munkáját.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Egyértelmű, hogy a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nem vált a magyar jogalkotás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díszévé és a jogalkalmazók kedvencévé.</a:t>
            </a:r>
          </a:p>
          <a:p>
            <a:pPr marL="0" indent="0" algn="just"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Tíz évvel később, az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1011/2015. (1.22.) Korm.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határozat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arról döntött, hogy elő kell készíteni az általános közigazgatási rendtartásról és a közigazgatási perrendtartásról szóló törvényeket, amelynek eredményeként megszületett a 2016. évi CL. tv. (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Ákr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és a 2017. évi I. tv. (Kp.).</a:t>
            </a:r>
          </a:p>
          <a:p>
            <a:pPr marL="0" indent="0">
              <a:buNone/>
            </a:pPr>
            <a:endParaRPr lang="hu-H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2016. évi CL. tv. az általános közigazgatási rendtartásról (az </a:t>
            </a:r>
            <a:r>
              <a:rPr lang="hu-H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Ákr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hatályos szabályozásról van szó, melynek legfontosabb jellemzői az alábbiak:</a:t>
            </a:r>
          </a:p>
          <a:p>
            <a:pPr>
              <a:buFontTx/>
              <a:buChar char="-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hez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képest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eltérő szerkezet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(12 fejezet, 144 §): nincs önálló fejezet az alapeljárásról, de van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szerény szövegezésű Jogorvoslat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és V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égrehajtás című fejezet,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hu-H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4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1" y="1302327"/>
            <a:ext cx="9144000" cy="5574146"/>
          </a:xfrm>
        </p:spPr>
        <p:txBody>
          <a:bodyPr/>
          <a:lstStyle/>
          <a:p>
            <a:pPr marL="0" indent="0">
              <a:buNone/>
            </a:pPr>
            <a:endParaRPr lang="hu-H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ténylegesen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érvényesülő általános szabályok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csak kivett eljárások (6 db.) és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szubszidárius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szabályok vannak: „ha e törvény megengedi” – „ha jogszabály másként nem rendelkezik” – „ha e törvény előírja” </a:t>
            </a:r>
          </a:p>
          <a:p>
            <a:pPr>
              <a:buFontTx/>
              <a:buChar char="-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törekvés a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rövid, egyszerű és jól áttekinthető mondatszerkesztésre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jogintézmények megjelenése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pl. automatikus döntéshozatal, sommás eljárás, függő hatályú döntés, zár alá vétel és lefoglalás, biztosítási intézkedések, stb.,</a:t>
            </a:r>
          </a:p>
          <a:p>
            <a:pPr>
              <a:buFontTx/>
              <a:buChar char="-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ügyintézési határidők rövidítése</a:t>
            </a:r>
          </a:p>
          <a:p>
            <a:pPr>
              <a:buFontTx/>
              <a:buChar char="-"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jogorvoslati rendszer átalakítása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elsődleges jogorvoslati forma a közigazgatási per, amelynek részletes szabályai a Kp.-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nyernek rögzítést,</a:t>
            </a:r>
          </a:p>
          <a:p>
            <a:pPr>
              <a:buFontTx/>
              <a:buChar char="-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végrehajtási eljárás szabályainak csökkentése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és a bírósági végrehajtási útra történő átterelése azzal, hogy foganatosító szerv (főszabály szerűen) az állami adóhatóság.</a:t>
            </a:r>
          </a:p>
          <a:p>
            <a:pPr marL="0" indent="0">
              <a:buNone/>
            </a:pP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törvény már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hatályba lépése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előtt (!)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módosult, a négy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év alatt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pedig több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mint 60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joghelyen!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 állíthatjuk, hogy sikeres rajtot vett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 végleges értékítéletet azonban majd az utódok fogják kimondani. Azok például, akik 2030-ban fogják alkalmazni a törvényt! Erről azonban már Szerzőtársam, Balázs fog beszélni!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30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5350" y="438151"/>
            <a:ext cx="7886700" cy="777922"/>
          </a:xfrm>
        </p:spPr>
        <p:txBody>
          <a:bodyPr/>
          <a:lstStyle/>
          <a:p>
            <a:r>
              <a:rPr lang="hu-H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8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2123" y="1514901"/>
            <a:ext cx="9051877" cy="534309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u-H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RÉSZ</a:t>
            </a:r>
          </a:p>
          <a:p>
            <a:pPr marL="0" indent="0" algn="ctr">
              <a:buNone/>
            </a:pP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 lesz</a:t>
            </a:r>
            <a:endParaRPr lang="hu-H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4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-1" y="1425039"/>
            <a:ext cx="9144001" cy="5432961"/>
          </a:xfrm>
        </p:spPr>
        <p:txBody>
          <a:bodyPr/>
          <a:lstStyle/>
          <a:p>
            <a:pPr marL="0" indent="0">
              <a:buNone/>
            </a:pP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Ügyek megindulása továbbra is 2 fő iránnyal:</a:t>
            </a:r>
          </a:p>
          <a:p>
            <a:pPr>
              <a:buFontTx/>
              <a:buChar char="-"/>
            </a:pP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Hivatalból induló eljárások 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ügyfélkapus értesítés+ postai úton</a:t>
            </a:r>
          </a:p>
          <a:p>
            <a:pPr lvl="1">
              <a:buFontTx/>
              <a:buChar char="-"/>
            </a:pP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buFontTx/>
              <a:buChar char="-"/>
            </a:pP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914400" lvl="2" indent="0"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Hagyományos hivatali megjelenés		Virtuális hivatalban való megjelenés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Ügyféli kérelemre induló eljárás: </a:t>
            </a:r>
          </a:p>
          <a:p>
            <a:pPr marL="457200" lvl="1" indent="0">
              <a:buNone/>
            </a:pP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2">
              <a:buFontTx/>
              <a:buChar char="-"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Hagyományosan hivatali helyszínen</a:t>
            </a:r>
          </a:p>
          <a:p>
            <a:pPr lvl="2">
              <a:buFontTx/>
              <a:buChar char="-"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Applikáció/interneten ügyfélkapu v. egyéb szoftver segítségével</a:t>
            </a:r>
          </a:p>
          <a:p>
            <a:pPr lvl="2">
              <a:buFontTx/>
              <a:buChar char="-"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Virtuális Hivatalban történő kezdeményezés</a:t>
            </a: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50240" y="422243"/>
            <a:ext cx="8091564" cy="1002795"/>
          </a:xfrm>
        </p:spPr>
        <p:txBody>
          <a:bodyPr>
            <a:noAutofit/>
          </a:bodyPr>
          <a:lstStyle/>
          <a:p>
            <a:pPr algn="ctr"/>
            <a:r>
              <a:rPr lang="hu-H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Ügyek megindulása/Kezdeményezése</a:t>
            </a:r>
            <a:endParaRPr lang="hu-H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3230879" y="2661920"/>
            <a:ext cx="1341120" cy="386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5415280" y="2661920"/>
            <a:ext cx="1625600" cy="386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13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9200" y="605124"/>
            <a:ext cx="7390524" cy="574948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/>
              <a:t>Mi A KÉNYELMESEBB?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3200"/>
            <a:ext cx="9157705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12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375920"/>
            <a:ext cx="7559040" cy="844791"/>
          </a:xfrm>
        </p:spPr>
        <p:txBody>
          <a:bodyPr>
            <a:normAutofit/>
          </a:bodyPr>
          <a:lstStyle/>
          <a:p>
            <a:pPr algn="ctr"/>
            <a:r>
              <a:rPr lang="hu-HU" sz="2600" dirty="0" smtClean="0"/>
              <a:t>Az online tér adta lehetőségek a </a:t>
            </a:r>
            <a:br>
              <a:rPr lang="hu-HU" sz="2600" dirty="0" smtClean="0"/>
            </a:br>
            <a:r>
              <a:rPr lang="hu-HU" sz="2600" dirty="0"/>
              <a:t/>
            </a:r>
            <a:br>
              <a:rPr lang="hu-HU" sz="2600" dirty="0"/>
            </a:br>
            <a:r>
              <a:rPr lang="hu-HU" sz="2600" dirty="0" smtClean="0"/>
              <a:t>kezdeményezésre</a:t>
            </a:r>
            <a:endParaRPr lang="hu-HU" sz="2600" dirty="0"/>
          </a:p>
        </p:txBody>
      </p:sp>
      <p:pic>
        <p:nvPicPr>
          <p:cNvPr id="1026" name="Picture 2" descr="Ügyfélkapu nyitása elektronikus személyi igazolvánnyal online |  Magyarország Főkonzulátusa Csíkszere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4155"/>
            <a:ext cx="4995946" cy="27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gyenes okostelefon applikáció segíti a hipertóniásokat | Weborvos.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79" y="4287520"/>
            <a:ext cx="3431721" cy="25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3169920" y="4003040"/>
            <a:ext cx="1739719" cy="1117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009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5200" y="483204"/>
            <a:ext cx="7390524" cy="574948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/>
              <a:t>A VR VILÁG a közigazgatásban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8176"/>
            <a:ext cx="5198819" cy="29418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60" y="4420035"/>
            <a:ext cx="5171440" cy="24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22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09688" y="483204"/>
            <a:ext cx="7390524" cy="574948"/>
          </a:xfrm>
        </p:spPr>
        <p:txBody>
          <a:bodyPr>
            <a:noAutofit/>
          </a:bodyPr>
          <a:lstStyle/>
          <a:p>
            <a:pPr algn="ctr"/>
            <a:r>
              <a:rPr lang="hu-HU" sz="2600" dirty="0" smtClean="0"/>
              <a:t>5. </a:t>
            </a:r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Bizonyítási eljárásban </a:t>
            </a:r>
            <a:r>
              <a:rPr lang="hu-H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rejlő</a:t>
            </a:r>
            <a:br>
              <a:rPr lang="hu-H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lehetőségek</a:t>
            </a:r>
            <a:b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193040" y="1645920"/>
            <a:ext cx="8798560" cy="4968240"/>
          </a:xfrm>
        </p:spPr>
        <p:txBody>
          <a:bodyPr/>
          <a:lstStyle/>
          <a:p>
            <a:pPr marL="0" indent="0" algn="ctr"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	Bizonyítási eszközök igénybevétele a virtuális térben (szakértő, szakhatóság, 	tanú meghallgatás, iratok csatolása…) lehetséges a </a:t>
            </a: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technológiailag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</a:p>
          <a:p>
            <a:pPr marL="0" indent="0"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  Technológia használata: </a:t>
            </a: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drónok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MI, applikációk…stb.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3113701"/>
            <a:ext cx="6863080" cy="374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8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Ügyfél vs. Ügyintéző/Szakértő/tanú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713"/>
            <a:ext cx="4425439" cy="289964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2647713"/>
            <a:ext cx="4440268" cy="293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9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body" sz="quarter" idx="13"/>
          </p:nvPr>
        </p:nvSpPr>
        <p:spPr>
          <a:xfrm>
            <a:off x="0" y="1477818"/>
            <a:ext cx="9144000" cy="5380182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Témakörök:	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hu-H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lapvetés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Rész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 volt és ami van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Az igazgatási munka racionalizálásának kezdetei külföldön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Az igazgatási munka racionalizálásának kezdetei Magyarországon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A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hatósági eljárás általános szabályozásának magyarországi főbb állomásai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II. Rész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lesz avagy a jövő (lehetséges) trendjei, megoldásai</a:t>
            </a:r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4. Ügyek  megindulása/kezdeményezése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Bizonyítási eljárásban rejlő lehetőségek</a:t>
            </a:r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6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Döntéshozatal</a:t>
            </a:r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Zárszó</a:t>
            </a: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ím 3"/>
          <p:cNvSpPr txBox="1">
            <a:spLocks/>
          </p:cNvSpPr>
          <p:nvPr/>
        </p:nvSpPr>
        <p:spPr>
          <a:xfrm>
            <a:off x="1099128" y="136478"/>
            <a:ext cx="8044872" cy="1241946"/>
          </a:xfrm>
          <a:prstGeom prst="rect">
            <a:avLst/>
          </a:prstGeom>
        </p:spPr>
        <p:txBody>
          <a:bodyPr lIns="0" rIns="0" bIns="0" anchor="t" anchorCtr="0">
            <a:noAutofit/>
          </a:bodyPr>
          <a:lstStyle>
            <a:lvl1pPr algn="l" defTabSz="457200" rtl="0" eaLnBrk="1" latinLnBrk="0" hangingPunct="1">
              <a:lnSpc>
                <a:spcPts val="1400"/>
              </a:lnSpc>
              <a:spcBef>
                <a:spcPct val="0"/>
              </a:spcBef>
              <a:buNone/>
              <a:defRPr sz="1300" kern="1200" cap="all" baseline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hu-HU" sz="2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 közigazgatási sci-fi, vagy a jövő valósága? </a:t>
            </a:r>
          </a:p>
          <a:p>
            <a:pPr algn="ctr">
              <a:lnSpc>
                <a:spcPct val="100000"/>
              </a:lnSpc>
            </a:pPr>
            <a:r>
              <a:rPr lang="hu-HU" sz="2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Úton 2030 felé. </a:t>
            </a:r>
            <a:endParaRPr lang="hu-HU" sz="2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80640" y="584804"/>
            <a:ext cx="7390524" cy="574948"/>
          </a:xfrm>
        </p:spPr>
        <p:txBody>
          <a:bodyPr>
            <a:normAutofit/>
          </a:bodyPr>
          <a:lstStyle/>
          <a:p>
            <a:r>
              <a:rPr lang="hu-HU" sz="3200" dirty="0" smtClean="0"/>
              <a:t>6. Döntéshozatal</a:t>
            </a:r>
            <a:endParaRPr lang="hu-HU" sz="32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0" y="1544320"/>
            <a:ext cx="9144000" cy="5049520"/>
          </a:xfrm>
        </p:spPr>
        <p:txBody>
          <a:bodyPr/>
          <a:lstStyle/>
          <a:p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módon/ Tisztviselők által</a:t>
            </a:r>
          </a:p>
          <a:p>
            <a:pPr marL="457200" lvl="1" indent="0"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Személyes jelenlét mellett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Az Online térben, Virtuális Hivatalban</a:t>
            </a:r>
          </a:p>
          <a:p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Mesterséges Intelligencia által (nem minden esetben)</a:t>
            </a:r>
          </a:p>
          <a:p>
            <a:pPr marL="457200" lvl="1" indent="0"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Személyes jelenlét nélkül a hivatalban  digitális/hagyományos döntésközlés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Az Online térben, Virtuális Hivatalban</a:t>
            </a:r>
          </a:p>
          <a:p>
            <a:pPr marL="457200" lvl="1" indent="0">
              <a:buNone/>
            </a:pP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67" y="4051760"/>
            <a:ext cx="5095373" cy="28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4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23833" y="483395"/>
            <a:ext cx="6873975" cy="922324"/>
          </a:xfrm>
        </p:spPr>
        <p:txBody>
          <a:bodyPr>
            <a:noAutofit/>
          </a:bodyPr>
          <a:lstStyle/>
          <a:p>
            <a:pPr algn="l"/>
            <a:r>
              <a:rPr lang="hu-HU" sz="36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                  </a:t>
            </a:r>
            <a:r>
              <a:rPr lang="hu-H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ZÁRÓ GONDOLATOK</a:t>
            </a:r>
            <a:endParaRPr lang="hu-H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514901"/>
            <a:ext cx="9038230" cy="5343099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technológia önmagában még nem siker!</a:t>
            </a:r>
          </a:p>
          <a:p>
            <a:pPr algn="just">
              <a:buFontTx/>
              <a:buChar char="-"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Készségek, motiváció, bizalom nélkül lehetetlen!</a:t>
            </a:r>
          </a:p>
          <a:p>
            <a:pPr algn="just">
              <a:buFontTx/>
              <a:buChar char="-"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folyamatokra bontás – ahogyan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Fayol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Taylor,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Magyary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már lefektette – és az ott történő fejlesztés, modernizáció alapvető fontosságú a hatékonyság növelés érdekében!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Digital transformation: how will we work in 2030? | E-media, the Econocom 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21" y="3142593"/>
            <a:ext cx="6604187" cy="371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3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megtisztelő figyelmüket!</a:t>
            </a:r>
          </a:p>
          <a:p>
            <a:pPr marL="0" indent="0">
              <a:buNone/>
            </a:pPr>
            <a:endParaRPr lang="hu-H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70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ALAPVETÉS</a:t>
            </a:r>
            <a:endParaRPr lang="hu-HU" sz="2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0" y="1403927"/>
            <a:ext cx="9144000" cy="5454073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közigazgatásnak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négy összetevője van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feladat, a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szervezet(rendszer),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személyzet és a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működés (a külső és a belső eljárás). </a:t>
            </a:r>
          </a:p>
          <a:p>
            <a:pPr marL="0" indent="0" algn="just">
              <a:buNone/>
            </a:pP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rendszerszemlélet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megkövetelné mind a négy elem egyidejű kezelését, de erre egy nemzetnek csak ritkán volt (van) lehetősége: pl. 1989/90. évi rendszerváltás. </a:t>
            </a:r>
          </a:p>
          <a:p>
            <a:pPr marL="0" indent="0" algn="just"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gyetlen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kiemelése tehát csak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korlátozott eredményre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vezethet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Ezzel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persze „nem fújjuk le előre a mérkőzést”, de jelezzük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korlátjainkat. </a:t>
            </a:r>
          </a:p>
          <a:p>
            <a:pPr marL="0" indent="0" algn="just">
              <a:buNone/>
            </a:pP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Mind ezek hangsúlyozásával a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jelen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tanulmányban csupán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egyetlen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elemet,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működést (eljárást) és azon belül is csak a hatósági (külső) eljárást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vizsgáljuk. Annak igazgatási-, közigazgatási és jogtörténeti előzményeit tárjuk fel, eljutva napjaink szabályozásáig, majd egy ugrással 2030-ba érkezünk, és hipotetikus módon bemutatjuk az akkori szabályozás gyakorlati tapasztalatait.</a:t>
            </a:r>
          </a:p>
          <a:p>
            <a:pPr marL="0" indent="0" algn="just">
              <a:buNone/>
            </a:pP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 időutazásra invitáljuk tehát Önöket, amely majd’ százötven évet fog át! </a:t>
            </a:r>
          </a:p>
          <a:p>
            <a:pPr marL="0" indent="0" algn="ctr">
              <a:buNone/>
            </a:pP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Kössék be magukat! Jó utazást!</a:t>
            </a: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7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483204"/>
            <a:ext cx="7390524" cy="89451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endParaRPr lang="hu-H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RÉSZ</a:t>
            </a:r>
          </a:p>
          <a:p>
            <a:pPr algn="ctr"/>
            <a:endParaRPr lang="hu-H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 VOLT ÉS AMI VAN</a:t>
            </a:r>
            <a:endParaRPr lang="hu-H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7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" y="1385455"/>
            <a:ext cx="9236364" cy="54725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Kiindulópont: - </a:t>
            </a:r>
            <a:r>
              <a:rPr lang="hu-H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igazgatás és a szervezés szinonim fogalmak. </a:t>
            </a:r>
            <a:endParaRPr lang="hu-H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- A racionalizálás: munkaszervezés</a:t>
            </a:r>
            <a:r>
              <a:rPr lang="hu-H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olyan célszerű és tudatos emberi tevékenység, amely a társadalom, vagy annak egy egysége (egy szervezet) feladatai ellátásának a lehető legoptimálisabb megoldását igyekszik feltárni és 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megvalósítani, </a:t>
            </a:r>
            <a:r>
              <a:rPr lang="hu-H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tudományos igénnyel.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>
              <a:buNone/>
            </a:pPr>
            <a:r>
              <a:rPr lang="hu-H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igazgatási munka racionalizálásának 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gyökerei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az ipari üzemek munkatevékenységének ésszerűsítéseire  nyúlnak vissza, a XIX. sz. végéig. E körben </a:t>
            </a:r>
            <a:r>
              <a:rPr lang="hu-H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két személy munkássága emelkedik ki: </a:t>
            </a:r>
          </a:p>
          <a:p>
            <a:pPr algn="just">
              <a:buFontTx/>
              <a:buChar char="-"/>
            </a:pP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Frederick </a:t>
            </a:r>
            <a:r>
              <a:rPr lang="hu-H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Winslow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Taylor (1856-1915): </a:t>
            </a:r>
            <a:r>
              <a:rPr lang="hu-H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management – tudományos üzemvezetés. Minden munkaf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olyamat elemekre bontható és kidolgozható minden elem legjobb megoldása, a „legjobb út”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Erre kell betanítani a munkást, így a rendszer vezető nélkül, „magától” működik. </a:t>
            </a:r>
          </a:p>
          <a:p>
            <a:pPr algn="just">
              <a:buFontTx/>
              <a:buChar char="-"/>
            </a:pP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Henri </a:t>
            </a:r>
            <a:r>
              <a:rPr lang="hu-H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Fayol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(1841-1925): A vállalatvezető tevékenységének egy fontos szeletével, az igazgatással eddig senki nem foglalkozott. 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igazgatás öt elemből áll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tervezés, szervezés, parancsolás, koordináció és ellenőrzés. Ez igaz a közigazgatásra nézve is, tehát a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„közigazgatás indusztrializálható”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ím 3"/>
          <p:cNvSpPr txBox="1">
            <a:spLocks/>
          </p:cNvSpPr>
          <p:nvPr/>
        </p:nvSpPr>
        <p:spPr>
          <a:xfrm>
            <a:off x="960583" y="1"/>
            <a:ext cx="8183418" cy="1625600"/>
          </a:xfrm>
          <a:prstGeom prst="rect">
            <a:avLst/>
          </a:prstGeom>
        </p:spPr>
        <p:txBody>
          <a:bodyPr lIns="0" rIns="0" bIns="0" anchor="t" anchorCtr="0">
            <a:normAutofit fontScale="25000" lnSpcReduction="20000"/>
          </a:bodyPr>
          <a:lstStyle>
            <a:lvl1pPr algn="l" defTabSz="457200" rtl="0" eaLnBrk="1" latinLnBrk="0" hangingPunct="1">
              <a:lnSpc>
                <a:spcPts val="1400"/>
              </a:lnSpc>
              <a:spcBef>
                <a:spcPct val="0"/>
              </a:spcBef>
              <a:buNone/>
              <a:defRPr sz="1300" kern="1200" cap="all" baseline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hu-HU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hu-HU" sz="1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pPr algn="ctr">
              <a:lnSpc>
                <a:spcPct val="120000"/>
              </a:lnSpc>
            </a:pPr>
            <a:r>
              <a:rPr lang="hu-H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igazgatási munka racionalizálásának </a:t>
            </a:r>
          </a:p>
          <a:p>
            <a:pPr algn="ctr">
              <a:lnSpc>
                <a:spcPct val="120000"/>
              </a:lnSpc>
            </a:pPr>
            <a:r>
              <a:rPr lang="hu-H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Kezdetei Külföldön</a:t>
            </a:r>
            <a:endParaRPr lang="hu-H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hu-HU" sz="6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hu-HU" sz="6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7527" y="138545"/>
            <a:ext cx="8146473" cy="120996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3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br>
              <a:rPr lang="hu-HU" sz="33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igazgatási munka </a:t>
            </a:r>
            <a:r>
              <a:rPr lang="hu-H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racionalizálásának</a:t>
            </a:r>
            <a:br>
              <a:rPr lang="hu-H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kezdetei </a:t>
            </a:r>
            <a:r>
              <a:rPr lang="hu-H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magyarországon</a:t>
            </a:r>
            <a:r>
              <a:rPr lang="hu-H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0" y="1413164"/>
            <a:ext cx="9144000" cy="5444836"/>
          </a:xfrm>
        </p:spPr>
        <p:txBody>
          <a:bodyPr/>
          <a:lstStyle/>
          <a:p>
            <a:pPr marL="0" indent="0" algn="just">
              <a:buNone/>
            </a:pP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hu-H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Méhely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Kálmán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(1882-1958) mérnök, műegyetemi professzor munkássága: </a:t>
            </a:r>
          </a:p>
          <a:p>
            <a:pPr marL="0" indent="0" algn="just">
              <a:buNone/>
            </a:pPr>
            <a:r>
              <a:rPr lang="hu-H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1912: vitasorozat a Taylor-rendszerről, egyetért a </a:t>
            </a:r>
            <a:r>
              <a:rPr lang="hu-H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taylori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elvekkel.</a:t>
            </a:r>
          </a:p>
          <a:p>
            <a:pPr marL="0" indent="0" algn="just">
              <a:buNone/>
            </a:pP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hu-H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agyary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Zoltán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(1888-1945) munkássága: </a:t>
            </a:r>
          </a:p>
          <a:p>
            <a:pPr marL="0" indent="0" algn="just">
              <a:buNone/>
            </a:pPr>
            <a:r>
              <a:rPr lang="hu-H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közigazgatás összetevőit nem csak jogi-, hanem interdiszciplináris nézőpontból is vizsgálni kell: 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„A közigazgatás az emberekért van.” 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közigazgatásnak nem csak jogszerűen, hanem „gazdaságosan és eredményesen” is kell működnie.</a:t>
            </a:r>
          </a:p>
          <a:p>
            <a:pPr marL="0" indent="0" algn="just">
              <a:buNone/>
            </a:pP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A </a:t>
            </a:r>
            <a:r>
              <a:rPr lang="hu-H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Magyary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-iskola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jelentősége:</a:t>
            </a:r>
          </a:p>
          <a:p>
            <a:pPr marL="0" indent="0" algn="just">
              <a:buNone/>
            </a:pP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hu-H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Fluck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András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(1892-1964) munkássága: </a:t>
            </a:r>
          </a:p>
          <a:p>
            <a:pPr marL="0" indent="0" algn="just">
              <a:buNone/>
            </a:pPr>
            <a:r>
              <a:rPr lang="hu-H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ügyintézés racionalizálásának két módozata van: a szervezési-, és a mechanizálási megoldások. Elsőbbsége a szervezésnek van. 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taylori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elv alkalmazható a közigazgatásban is, 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mert a közigazgatási munka lánc-szerűen egymáshoz kapcsolódó elemekből áll: postabontás, iktatás, </a:t>
            </a:r>
            <a:r>
              <a:rPr lang="hu-H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mutatózás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kiosztás, stb.</a:t>
            </a:r>
          </a:p>
          <a:p>
            <a:pPr marL="0" indent="0" algn="just">
              <a:buNone/>
            </a:pP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hu-H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Raith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Tivadar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(1893-1958) munkássága:</a:t>
            </a:r>
          </a:p>
          <a:p>
            <a:pPr marL="0" indent="0" algn="just">
              <a:buNone/>
            </a:pP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Elsőbbsége a mechanizálásnak van. Rendszerezte a közigazgatásban is alkalmazható technikai eszközöket és egy sor, ma is figyelemre méltó megállapítást tett. Pl.: 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Minden munkához a megfelelő eszközt és eljárást kell hozzárendelni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 racionalizálás során 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első feladat a jelen állapot megismerése. 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gépek alkalmazása nem elég, hanem azokat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adekvátan kell beépíteni a munkafolyamatokba.</a:t>
            </a:r>
            <a:endParaRPr lang="hu-H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3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87605"/>
            <a:ext cx="9144000" cy="537039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főbb állomásokat az A-B-C betűivel jelöltük: A. – J. pontok alatt.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A.) A XX. század előtt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nem lehetséges általános szabályokat alkotni (</a:t>
            </a:r>
            <a:r>
              <a:rPr lang="hu-H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Concha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B.) 1901. évi XX. tv.</a:t>
            </a:r>
            <a:r>
              <a:rPr lang="hu-H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közigazgatási eljárás egyszerűsítéséről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Rögzítette a (négyféle) jogorvoslat rendjét, valamint a kézbesítés és az ügyvitel szabályait. Lényegében csak a hatóságokról rendelkezik, az „ügyfél” nem jelenik meg, csak mint „fél” és „magánfél” és akkor is csak kivételesen.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C.) 1929. évi XXX. tv.</a:t>
            </a:r>
            <a:r>
              <a:rPr lang="hu-H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közigazgatás rendezéséről</a:t>
            </a:r>
            <a:endParaRPr lang="hu-HU" sz="21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hu-H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öt részből álló törvény 2. része szól a hatósági fokozatokról, a jogorvoslati határidőkről és a jogorvoslatok korlátozásáról. A szabályozás középpontjában még a hatóságok maradtak.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Következtetés:</a:t>
            </a:r>
            <a:r>
              <a:rPr lang="hu-H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az elsőfokú eljárási szabályokról és a végrehajtási eljárásról mindkét törvény hallgatott,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ami </a:t>
            </a:r>
            <a:r>
              <a:rPr lang="hu-H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Magyary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szerint komoly probléma volt, hiszen ezáltal az egységes szabályozás „érintetlenül hagyta az ügyek mintegy 90%-át.” E törvényt az 1957. évi IV. törvény helyezte hatályon kívül.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D.) Valló József és Szitás Jenő</a:t>
            </a:r>
            <a:r>
              <a:rPr lang="hu-H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közigazgatási </a:t>
            </a:r>
            <a:r>
              <a:rPr lang="hu-H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eljárási törvénytervezetei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1937-ben, 1939-ben, majd </a:t>
            </a:r>
            <a:r>
              <a:rPr lang="hu-H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Magyary</a:t>
            </a:r>
            <a:r>
              <a:rPr lang="hu-H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kezdeményezésére kompromisszumként 1942-ben.</a:t>
            </a:r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960582" y="73891"/>
            <a:ext cx="8183418" cy="1413714"/>
          </a:xfrm>
        </p:spPr>
        <p:txBody>
          <a:bodyPr>
            <a:noAutofit/>
          </a:bodyPr>
          <a:lstStyle/>
          <a:p>
            <a:r>
              <a:rPr lang="hu-H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hu-H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HATÓSÁGI ELJÁRÁS ÁLTALÁNOS SZABÁLYOZÁSÁNAK  MAGYARORSZÁGI FŐBB ÁLLOMÁSAI</a:t>
            </a:r>
            <a:endParaRPr lang="hu-HU" sz="2200" b="1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98600" y="365127"/>
            <a:ext cx="7016750" cy="253710"/>
          </a:xfrm>
        </p:spPr>
        <p:txBody>
          <a:bodyPr/>
          <a:lstStyle/>
          <a:p>
            <a:pPr algn="l"/>
            <a:r>
              <a:rPr lang="hu-HU" sz="2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hu-HU" sz="2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hu-HU" sz="2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  </a:t>
            </a:r>
            <a:endParaRPr lang="hu-HU" sz="28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13164"/>
            <a:ext cx="9144000" cy="550949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E.) 1949. évi XX. tv.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szocialista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Alkotmány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eldőlt, hogy Magyarország a szovjet típusú társadalmi, gazdasági és politikai rendre tér át.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(az államhatalom egységes, egy-párt rendszer, közigazgatás helyett államigazgatás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önkormányzatok helyett tanácsok, stb.)</a:t>
            </a:r>
            <a:endParaRPr lang="hu-H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1957. évi IV. </a:t>
            </a: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tv. az 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államigazgatási eljárás általános </a:t>
            </a: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szabályairól (az Et.)</a:t>
            </a:r>
            <a:endParaRPr lang="hu-H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A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 fejezetből, 90 §-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és rövid, tőmondatokból álló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törvény jelentősége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az, hogy egyetlen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kódexben rögzítette a hatósági eljárás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három szakaszának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általános szabályait. Megszüntette ezzel a hatóságok cselekményeinek korábbi kötetlenségét.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Az alap- és a végrehajtási eljárás egy-egy fejezetével szemben, a jogorvoslási módozatokkal négy fejezet is foglalkozik!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Az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„ügyfél”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fogalma felváltja a „fél” és a „magánfél” fogalmát!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Valóban általános, mert csak négy kivett eljárást ismer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 döntőbizottsági eljárást, a szabálysértési eljárást, a devizahatósági eljárást és a Munka törvénykönyv szerint eljárást! 	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 törvény szerkesztői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tiszteletre méltó munkát végeztek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jó és időálló szabályokat dolgoztak ki.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elülvizsgálatra, csak 1980-81-ben került sor. Ugyanakkor tény, hogy már az 1960-as években megkezdődött a törvény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általános jellegének szétverése,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az erős ágazati (minisztériumi) érdekek miatt.</a:t>
            </a:r>
          </a:p>
        </p:txBody>
      </p:sp>
    </p:spTree>
    <p:extLst>
      <p:ext uri="{BB962C8B-B14F-4D97-AF65-F5344CB8AC3E}">
        <p14:creationId xmlns:p14="http://schemas.microsoft.com/office/powerpoint/2010/main" val="22773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0" y="1468582"/>
            <a:ext cx="9144000" cy="5407890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1981. évi I. tv</a:t>
            </a: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u-H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államigazgatási eljárás általános szabályairól szóló 1957. évi IV. tv. módosításáról és egységes </a:t>
            </a:r>
            <a:r>
              <a:rPr lang="hu-H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szövegéről (az Áe.)</a:t>
            </a:r>
            <a:endParaRPr lang="hu-H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 módosításokra az 1957-től eltelt évtizedekben bekövetkezett társadalmi-gazdasági fejlődés, a megváltozott szervezetrendszer, és a nagyarányú hatásköri változások eredményeképpen került sor. </a:t>
            </a: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Az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Et. logikai és szabályozási rendszere alapvetően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megmaradt. Az Áe. Az eljárás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mindhárom szakaszáról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rendelkezik,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fejezetekkel és  jogintézményekkel egészült ki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pl. a törvény célja, alapelvek, hatósági bizonyítvány, igazolvány, nyilvántartás, a tárgyi hatály alá került a hatósági ellenőrzés, kiegészítésre került a törvény tárgyi hatálya, megjelent az egyezség és a semmiség, a két kivett eljárás mellett megjelennek a másodlagos és a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szubszidárius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eljárások, stb.</a:t>
            </a:r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Az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Áe. a törvény elsődlegességének igényével született, de az Et. korábbi szabályozásához képest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lényeges változást hozott, engedve az ágazati érdekeknek. A törvénytől való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eltérés tekintetében három kategóriát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állított fel: a kivett eljárásokat, a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másodlagosan érvényesülő területeket és a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szubszidárius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területeket. </a:t>
            </a:r>
          </a:p>
          <a:p>
            <a:pPr marL="0" indent="0" algn="just">
              <a:buNone/>
            </a:pPr>
            <a:r>
              <a:rPr lang="hu-H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hu-H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rendszerváltás tovább rontott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törvény szabályozásának </a:t>
            </a:r>
            <a:r>
              <a:rPr 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általános jellegén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hiszen az </a:t>
            </a:r>
            <a:r>
              <a:rPr lang="hu-H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Áe-nek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nem volt a törvény által kijelölt gazdája, a kormánynak pedig sokkal fontosabb ügyek kötötték le az energiáit. </a:t>
            </a:r>
          </a:p>
        </p:txBody>
      </p:sp>
    </p:spTree>
    <p:extLst>
      <p:ext uri="{BB962C8B-B14F-4D97-AF65-F5344CB8AC3E}">
        <p14:creationId xmlns:p14="http://schemas.microsoft.com/office/powerpoint/2010/main" val="1013268793"/>
      </p:ext>
    </p:extLst>
  </p:cSld>
  <p:clrMapOvr>
    <a:masterClrMapping/>
  </p:clrMapOvr>
</p:sld>
</file>

<file path=ppt/theme/theme1.xml><?xml version="1.0" encoding="utf-8"?>
<a:theme xmlns:a="http://schemas.openxmlformats.org/drawingml/2006/main" name="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" id="{455D5C27-3979-49EE-9232-30F43032FA70}" vid="{9933261A-D0AE-462D-B196-8D6C04D6EBA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</Template>
  <TotalTime>3504</TotalTime>
  <Words>570</Words>
  <Application>Microsoft Office PowerPoint</Application>
  <PresentationFormat>Diavetítés a képernyőre (4:3 oldalarány)</PresentationFormat>
  <Paragraphs>152</Paragraphs>
  <Slides>22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22</vt:i4>
      </vt:variant>
    </vt:vector>
  </HeadingPairs>
  <TitlesOfParts>
    <vt:vector size="29" baseType="lpstr">
      <vt:lpstr>Arial</vt:lpstr>
      <vt:lpstr>BodoniH-Laser</vt:lpstr>
      <vt:lpstr>Calibri</vt:lpstr>
      <vt:lpstr>Times New Roman</vt:lpstr>
      <vt:lpstr>Wingdings</vt:lpstr>
      <vt:lpstr>ME</vt:lpstr>
      <vt:lpstr>Custom Design</vt:lpstr>
      <vt:lpstr> #KHE2030#</vt:lpstr>
      <vt:lpstr>PowerPoint-bemutató</vt:lpstr>
      <vt:lpstr>ALAPVETÉS</vt:lpstr>
      <vt:lpstr>PowerPoint-bemutató</vt:lpstr>
      <vt:lpstr>PowerPoint-bemutató</vt:lpstr>
      <vt:lpstr> 2.  Az igazgatási munka racionalizálásának   kezdetei magyarországon </vt:lpstr>
      <vt:lpstr>3. A HATÓSÁGI ELJÁRÁS ÁLTALÁNOS SZABÁLYOZÁSÁNAK  MAGYARORSZÁGI FŐBB ÁLLOMÁSAI</vt:lpstr>
      <vt:lpstr>     </vt:lpstr>
      <vt:lpstr>PowerPoint-bemutató</vt:lpstr>
      <vt:lpstr>PowerPoint-bemutató</vt:lpstr>
      <vt:lpstr>PowerPoint-bemutató</vt:lpstr>
      <vt:lpstr>PowerPoint-bemutató</vt:lpstr>
      <vt:lpstr> </vt:lpstr>
      <vt:lpstr>4. Ügyek megindulása/Kezdeményezése</vt:lpstr>
      <vt:lpstr>Mi A KÉNYELMESEBB?</vt:lpstr>
      <vt:lpstr>Az online tér adta lehetőségek a   kezdeményezésre</vt:lpstr>
      <vt:lpstr>A VR VILÁG a közigazgatásban</vt:lpstr>
      <vt:lpstr>5. Bizonyítási eljárásban rejlő   lehetőségek </vt:lpstr>
      <vt:lpstr>Ügyfél vs. Ügyintéző/Szakértő/tanú</vt:lpstr>
      <vt:lpstr>6. Döntéshozatal</vt:lpstr>
      <vt:lpstr>                   ZÁRÓ GONDOLATOK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Konfuciusz Intézetek 10. Globális Konferenciája</dc:title>
  <dc:creator>Rektor</dc:creator>
  <cp:lastModifiedBy>Editor</cp:lastModifiedBy>
  <cp:revision>193</cp:revision>
  <dcterms:created xsi:type="dcterms:W3CDTF">2015-11-22T13:06:09Z</dcterms:created>
  <dcterms:modified xsi:type="dcterms:W3CDTF">2022-04-27T21:08:54Z</dcterms:modified>
</cp:coreProperties>
</file>